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764" r:id="rId2"/>
    <p:sldId id="881" r:id="rId3"/>
    <p:sldId id="885" r:id="rId4"/>
    <p:sldId id="882" r:id="rId5"/>
    <p:sldId id="875" r:id="rId6"/>
    <p:sldId id="872" r:id="rId7"/>
    <p:sldId id="873" r:id="rId8"/>
    <p:sldId id="877" r:id="rId9"/>
    <p:sldId id="884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. TOE" initials="PT" lastIdx="34" clrIdx="0"/>
  <p:cmAuthor id="1" name=" " initials="MS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58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78B55FB-F362-43D2-A039-27F2220FBD69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E17E4AEE-4037-4471-95C4-392FE68F92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79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8AA5729E-A9BE-44A2-A03B-1F0588852CE4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F5927D11-FD1A-464E-8DEF-415F53C7C9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1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F8AD52-C431-4312-AA37-079B1D61BDE4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/>
              <a:t>P. TOE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5D-3495-497D-A511-F034140AFF3E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44C-AB91-4638-ADBB-0BEC3FB7BBF2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EA6108-C7DD-4EA4-8F81-AC842CC67296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/>
              <a:t>P. TOE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542AED-18DF-4E89-BAFD-814C319C40EF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C95B-D820-4CE7-90AF-5CD1A0290E96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D157-C69F-4C1F-BD9E-3199B9C94984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F08007-D13B-4FFE-BD64-2D926344B1CD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/>
              <a:t>P. TOE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3723-5A22-4E69-AF81-9BB38B44C592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P. TOE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243F1-CB31-42BD-905C-A48BB40EF60B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/>
              <a:t>P. TOE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06EB7D-EFC2-4F66-87A1-D0CDEF565E65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/>
              <a:t>P. TOE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7DB13A-CA66-43D8-8CC6-76DD2EC81096}" type="datetime1">
              <a:rPr lang="fr-FR" smtClean="0"/>
              <a:pPr/>
              <a:t>15/03/2020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/>
              <a:t>P. TOE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B30D72-40DC-4FC6-83AE-7E443BE2F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irn.info/publications-de-David-Bardey--6751.htm" TargetMode="External"/><Relationship Id="rId2" Type="http://schemas.openxmlformats.org/officeDocument/2006/relationships/hyperlink" Target="https://www.google.com/url?sa=t&amp;rct=j&amp;q=&amp;esrc=s&amp;source=web&amp;cd=2&amp;cad=rja&amp;uact=8&amp;ved=2ahUKEwjZ_4mZvN_lAhVQcBQKHYkPC_UQFjABegQIChAE&amp;url=https://www.persee.fr/doc/ecop_0249-4744_1997_num_129_3_5862&amp;usg=AOvVaw1DO-zA6ew3ChygtkyqyDU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irn.info/revue-economique-2002-3.htm" TargetMode="External"/><Relationship Id="rId4" Type="http://schemas.openxmlformats.org/officeDocument/2006/relationships/hyperlink" Target="https://www.cairn.info/revue-economique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point.fr/sante/prescription-des-medecins-l-influence-des-laboratoires-a-la-loupe-06-11-2019-2345516_40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e.sante.gouv.fr/flow/main?execution=e1s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534472" cy="1296144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Chap. . : analyse de la demande induites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/>
              <a:t>P. TOE</a:t>
            </a:r>
          </a:p>
        </p:txBody>
      </p:sp>
    </p:spTree>
    <p:extLst>
      <p:ext uri="{BB962C8B-B14F-4D97-AF65-F5344CB8AC3E}">
        <p14:creationId xmlns:p14="http://schemas.microsoft.com/office/powerpoint/2010/main" val="10111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504056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La notion de demande induite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377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>
                <a:sym typeface="Wingdings" pitchFamily="2" charset="2"/>
              </a:rPr>
              <a:t>La </a:t>
            </a:r>
            <a:r>
              <a:rPr lang="fr-FR" dirty="0">
                <a:solidFill>
                  <a:srgbClr val="FF0066"/>
                </a:solidFill>
                <a:sym typeface="Wingdings" pitchFamily="2" charset="2"/>
              </a:rPr>
              <a:t>demande induite </a:t>
            </a:r>
            <a:r>
              <a:rPr lang="fr-FR" dirty="0">
                <a:sym typeface="Wingdings" pitchFamily="2" charset="2"/>
              </a:rPr>
              <a:t> demande suscitée, influencée par un professionnel ou une tierce personne </a:t>
            </a:r>
            <a:r>
              <a:rPr lang="fr-FR" i="1" dirty="0">
                <a:sym typeface="Wingdings" pitchFamily="2" charset="2"/>
              </a:rPr>
              <a:t>(cf. </a:t>
            </a:r>
            <a:r>
              <a:rPr lang="fr-FR" i="1" dirty="0" err="1">
                <a:sym typeface="Wingdings" pitchFamily="2" charset="2"/>
              </a:rPr>
              <a:t>expce</a:t>
            </a:r>
            <a:r>
              <a:rPr lang="fr-FR" i="1" dirty="0">
                <a:sym typeface="Wingdings" pitchFamily="2" charset="2"/>
              </a:rPr>
              <a:t> de Milgram)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La </a:t>
            </a:r>
            <a:r>
              <a:rPr lang="fr-FR" b="1" dirty="0">
                <a:solidFill>
                  <a:srgbClr val="FF0000"/>
                </a:solidFill>
              </a:rPr>
              <a:t>demande induite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correspond à la mesure dans laquelle un médecin peut recommander et imposer une prestation de service médical différente de celle que le patient choisirait s'il détenait la même information que lui (Rice, 1983) </a:t>
            </a:r>
          </a:p>
          <a:p>
            <a:pPr>
              <a:buNone/>
            </a:pPr>
            <a:r>
              <a:rPr lang="fr-FR" i="1" u="sng" dirty="0">
                <a:hlinkClick r:id="rId2"/>
              </a:rPr>
              <a:t>https://www.persee.fr › doc › ecop_0249-4744_1997_num_129_3_5862</a:t>
            </a:r>
            <a:endParaRPr lang="fr-FR" dirty="0"/>
          </a:p>
          <a:p>
            <a:pPr>
              <a:buNone/>
            </a:pPr>
            <a:r>
              <a:rPr lang="fr-FR" dirty="0"/>
              <a:t> La </a:t>
            </a:r>
            <a:r>
              <a:rPr lang="fr-FR" dirty="0">
                <a:solidFill>
                  <a:srgbClr val="FF0000"/>
                </a:solidFill>
              </a:rPr>
              <a:t>demande induite </a:t>
            </a:r>
            <a:r>
              <a:rPr lang="fr-FR" dirty="0"/>
              <a:t>comme la capacité du médecin à choisir une quantité (ou une qualité) de traitements différente de celle qui serait choisie par le patient, si celui-ci était parfaitement informé. </a:t>
            </a:r>
            <a:r>
              <a:rPr lang="fr-FR" u="sng" dirty="0">
                <a:hlinkClick r:id="rId3"/>
              </a:rPr>
              <a:t>David </a:t>
            </a:r>
            <a:r>
              <a:rPr lang="fr-FR" u="sng" dirty="0" err="1">
                <a:hlinkClick r:id="rId3"/>
              </a:rPr>
              <a:t>Bardey</a:t>
            </a:r>
            <a:r>
              <a:rPr lang="fr-FR" dirty="0"/>
              <a:t>, Dans </a:t>
            </a:r>
            <a:r>
              <a:rPr lang="fr-FR" u="sng" dirty="0">
                <a:hlinkClick r:id="rId4"/>
              </a:rPr>
              <a:t>Revue économique</a:t>
            </a:r>
            <a:r>
              <a:rPr lang="fr-FR" dirty="0"/>
              <a:t> </a:t>
            </a:r>
            <a:r>
              <a:rPr lang="fr-FR" b="1" u="sng" dirty="0">
                <a:hlinkClick r:id="rId5"/>
              </a:rPr>
              <a:t>2002/3 (Vol. 53)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85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224136"/>
          </a:xfrm>
        </p:spPr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496944" cy="480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Explication : la demande induite est engendrée par le monopole de la connaissance médicale des médecins associée à la faible sensibilité des patients aux prix.</a:t>
            </a:r>
          </a:p>
        </p:txBody>
      </p:sp>
    </p:spTree>
    <p:extLst>
      <p:ext uri="{BB962C8B-B14F-4D97-AF65-F5344CB8AC3E}">
        <p14:creationId xmlns:p14="http://schemas.microsoft.com/office/powerpoint/2010/main" val="171524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81089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théorie de l’influence sociale</a:t>
            </a:r>
            <a:r>
              <a:rPr lang="fr-FR" dirty="0"/>
              <a:t> (cf. soumission à l’autorité)</a:t>
            </a:r>
            <a:endParaRPr lang="fr-FR" dirty="0">
              <a:sym typeface="Wingdings" pitchFamily="2" charset="2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/>
              <a:t>L’influence du corps médical sur la</a:t>
            </a:r>
            <a:r>
              <a:rPr lang="fr-FR" dirty="0"/>
              <a:t> demande de soins (césarienne </a:t>
            </a:r>
            <a:r>
              <a:rPr lang="fr-FR"/>
              <a:t>par exemple):</a:t>
            </a:r>
            <a:endParaRPr lang="fr-FR" dirty="0">
              <a:sym typeface="Wingdings" pitchFamily="2" charset="2"/>
            </a:endParaRPr>
          </a:p>
          <a:p>
            <a:pPr marL="0" indent="0">
              <a:buNone/>
            </a:pPr>
            <a:r>
              <a:rPr lang="fr-FR" dirty="0"/>
              <a:t>Dans l'interaction "médecin-patient" il y a une asymétrie d'informations au profit du médecin</a:t>
            </a:r>
          </a:p>
          <a:p>
            <a:pPr>
              <a:buFont typeface="Wingdings"/>
              <a:buChar char="à"/>
            </a:pPr>
            <a:r>
              <a:rPr lang="fr-FR" dirty="0"/>
              <a:t>dans la relation patient-médecin, ce dernier, expert en termes de connaissances médicales, peut exercer une influence certaine sur son patient </a:t>
            </a:r>
            <a:r>
              <a:rPr lang="fr-FR" dirty="0">
                <a:sym typeface="Wingdings" pitchFamily="2" charset="2"/>
              </a:rPr>
              <a:t> soumission à l’autorité </a:t>
            </a:r>
            <a:r>
              <a:rPr lang="fr-FR" i="1" dirty="0">
                <a:sym typeface="Wingdings" pitchFamily="2" charset="2"/>
              </a:rPr>
              <a:t>(</a:t>
            </a:r>
            <a:r>
              <a:rPr lang="fr-FR" i="1" dirty="0"/>
              <a:t>cf. expérience de Milgram)</a:t>
            </a:r>
          </a:p>
          <a:p>
            <a:pPr marL="0" indent="0">
              <a:buNone/>
            </a:pPr>
            <a:r>
              <a:rPr lang="fr-FR" dirty="0"/>
              <a:t>« l’influence des labos pharma, peut conduire les médecins à choisir un traitement qui n'est pas optimal, au détriment de la santé du patient et du coût pour la collectivité » </a:t>
            </a:r>
            <a:r>
              <a:rPr lang="fr-FR" i="1" dirty="0">
                <a:sym typeface="Wingdings" pitchFamily="2" charset="2"/>
              </a:rPr>
              <a:t>Etude EHESP : 2019</a:t>
            </a:r>
          </a:p>
          <a:p>
            <a:pPr marL="0" indent="0">
              <a:buNone/>
            </a:pPr>
            <a:r>
              <a:rPr lang="fr-FR" dirty="0"/>
              <a:t>« le groupe de médecins n'ayant reçu aucun avantage (…) est associé à des prescriptions moins coûteuses, plus de prescriptions de médicaments génériques par rapport aux mêmes médicaments non génériques » (pour trois types de médicaments), « moins de prescriptions de vasodilatateurs et de benzodiazépine pour des durées longues », dont l'usage est déconseillé par l'Assurance maladie, « moins de prescriptions de </a:t>
            </a:r>
            <a:r>
              <a:rPr lang="fr-FR" dirty="0" err="1"/>
              <a:t>sartans</a:t>
            </a:r>
            <a:r>
              <a:rPr lang="fr-FR" dirty="0"/>
              <a:t> » par rapport à une autre famille de médicaments, recommandés pour leur efficacité similaire avec un moindre coût »</a:t>
            </a:r>
          </a:p>
          <a:p>
            <a:pPr marL="0" indent="0">
              <a:buNone/>
            </a:pPr>
            <a:r>
              <a:rPr lang="fr-FR" u="sng" dirty="0">
                <a:hlinkClick r:id="rId2"/>
              </a:rPr>
              <a:t>https://www.lepoint.fr/sante/prescription-des-medecins-l-influence-des-laboratoires-a-la-loupe-06-11-2019-2345516_40.php</a:t>
            </a:r>
            <a:r>
              <a:rPr lang="fr-FR" dirty="0"/>
              <a:t>, Publié le 06/11/2019 à 01:47 | Le Point.fr</a:t>
            </a:r>
            <a:endParaRPr lang="fr-FR" i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39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ABEC04-D618-4A19-9698-2CBDEF71F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fr-FR" dirty="0"/>
              <a:t>1. L’analyse de la demande de césarienne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44B08C-B269-4CA2-8601-B6AD1B52CA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Le taux de césarienne en France a été x par 2 en 30 ans (10,9% à 20,2%).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ym typeface="Wingdings" pitchFamily="2" charset="2"/>
              </a:rPr>
              <a:t>Analyse :</a:t>
            </a:r>
          </a:p>
          <a:p>
            <a:pPr>
              <a:buNone/>
            </a:pPr>
            <a:r>
              <a:rPr lang="fr-FR" dirty="0">
                <a:sym typeface="Wingdings" pitchFamily="2" charset="2"/>
              </a:rPr>
              <a:t>Un pourcentage non négligeable de ces interventions ne se justifient pas médicalement.</a:t>
            </a:r>
          </a:p>
          <a:p>
            <a:pPr>
              <a:buNone/>
            </a:pPr>
            <a:r>
              <a:rPr lang="fr-FR" dirty="0"/>
              <a:t>6 à 7% des femmes ne présentant aucun facteur de risque identifié pour un accouchement par voie basse, et qui se présentent à terme pour un accouchement spontané, subiront une césarienne en cours de travail.</a:t>
            </a:r>
          </a:p>
          <a:p>
            <a:pPr>
              <a:buNone/>
            </a:pPr>
            <a:r>
              <a:rPr lang="fr-FR" b="1" dirty="0"/>
              <a:t>L’influence du corps médical sur la</a:t>
            </a:r>
            <a:r>
              <a:rPr lang="fr-FR" dirty="0"/>
              <a:t> demande de césarienne</a:t>
            </a:r>
            <a:endParaRPr lang="fr-FR" i="1" dirty="0">
              <a:sym typeface="Wingdings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E53EA8C-3484-42C6-BEDF-65B5F0AE996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7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50405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ym typeface="Wingdings" pitchFamily="2" charset="2"/>
              </a:rPr>
              <a:t>Les facteurs liées aux patients </a:t>
            </a:r>
            <a:r>
              <a:rPr lang="fr-FR" dirty="0">
                <a:sym typeface="Wingdings" pitchFamily="2" charset="2"/>
              </a:rPr>
              <a:t>: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377808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Dans un </a:t>
            </a:r>
            <a:r>
              <a:rPr lang="fr-FR" b="1" dirty="0">
                <a:solidFill>
                  <a:srgbClr val="FF0000"/>
                </a:solidFill>
              </a:rPr>
              <a:t>contexte de valorisation des techniques médicales, </a:t>
            </a:r>
            <a:r>
              <a:rPr lang="fr-FR" dirty="0"/>
              <a:t>la césarienne sur demande maternelle est parfois considérée </a:t>
            </a:r>
            <a:r>
              <a:rPr lang="fr-FR" dirty="0" err="1"/>
              <a:t>coe</a:t>
            </a:r>
            <a:r>
              <a:rPr lang="fr-FR" dirty="0"/>
              <a:t> un </a:t>
            </a:r>
            <a:r>
              <a:rPr lang="fr-FR" b="1" dirty="0">
                <a:solidFill>
                  <a:srgbClr val="FF0000"/>
                </a:solidFill>
              </a:rPr>
              <a:t>progrès du droit </a:t>
            </a:r>
            <a:r>
              <a:rPr lang="fr-FR" dirty="0"/>
              <a:t>de la femme </a:t>
            </a:r>
          </a:p>
          <a:p>
            <a:pPr lvl="0"/>
            <a:r>
              <a:rPr lang="fr-FR" dirty="0"/>
              <a:t>Les craintes liées à l’accouchement par voie basse </a:t>
            </a:r>
            <a:r>
              <a:rPr lang="fr-FR" dirty="0">
                <a:sym typeface="Wingdings" pitchFamily="2" charset="2"/>
              </a:rPr>
              <a:t> image dominante de l’accouchement par voie basse </a:t>
            </a:r>
            <a:r>
              <a:rPr lang="fr-FR" i="1" dirty="0">
                <a:sym typeface="Wingdings" pitchFamily="2" charset="2"/>
              </a:rPr>
              <a:t>(douleurs, hurlements, souffrance, )</a:t>
            </a:r>
            <a:r>
              <a:rPr lang="fr-FR" i="1" dirty="0"/>
              <a:t>; </a:t>
            </a:r>
          </a:p>
          <a:p>
            <a:pPr lvl="0"/>
            <a:r>
              <a:rPr lang="fr-FR" dirty="0"/>
              <a:t>Le désir de protéger son enfant d'un forceps ou d'une voie basse difficile ;</a:t>
            </a:r>
          </a:p>
          <a:p>
            <a:pPr lvl="0"/>
            <a:r>
              <a:rPr lang="fr-FR" dirty="0"/>
              <a:t>La croyance en la nécessité d’un corps parfait malgré sa maternité </a:t>
            </a:r>
            <a:r>
              <a:rPr lang="fr-FR" i="1" dirty="0"/>
              <a:t>(influence des magasines)</a:t>
            </a:r>
          </a:p>
          <a:p>
            <a:pPr lvl="0"/>
            <a:r>
              <a:rPr lang="fr-FR" dirty="0"/>
              <a:t>l'intervention lorsqu’elle est planifiée permet de s'organiser </a:t>
            </a:r>
            <a:r>
              <a:rPr lang="fr-FR" i="1" dirty="0"/>
              <a:t>(garde des aînés par exemple)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78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81089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L’influence du corps médical sur la</a:t>
            </a:r>
            <a:r>
              <a:rPr lang="fr-FR" dirty="0"/>
              <a:t> demande de césarienne:</a:t>
            </a:r>
            <a:endParaRPr lang="fr-FR" dirty="0">
              <a:sym typeface="Wingdings" pitchFamily="2" charset="2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377808"/>
          </a:xfrm>
        </p:spPr>
        <p:txBody>
          <a:bodyPr>
            <a:normAutofit/>
          </a:bodyPr>
          <a:lstStyle/>
          <a:p>
            <a:r>
              <a:rPr lang="fr-FR" i="1" dirty="0"/>
              <a:t>les établissements privés à but lucratif proposent en moyenne un taux de césariennes  supérieur à celui des établissements publics et/ou à but non lucratif  </a:t>
            </a:r>
            <a:r>
              <a:rPr lang="fr-FR" dirty="0"/>
              <a:t>Cette pratique abusive des césariennes est accentuée par la tarification à l’acte, notamment par certains établissements privés </a:t>
            </a:r>
            <a:r>
              <a:rPr lang="fr-FR" i="1" dirty="0"/>
              <a:t>(21,5% vs 19%)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787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361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2. Analyser les implications de la théorie de la demande induite dans le contrôle des professionnels de santé.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496944" cy="5161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/>
              <a:t>Instauration </a:t>
            </a:r>
            <a:r>
              <a:rPr lang="fr-FR" dirty="0">
                <a:solidFill>
                  <a:srgbClr val="FF0000"/>
                </a:solidFill>
              </a:rPr>
              <a:t>des quotas de </a:t>
            </a:r>
            <a:r>
              <a:rPr lang="fr-FR" i="1" dirty="0">
                <a:solidFill>
                  <a:srgbClr val="FF0000"/>
                </a:solidFill>
              </a:rPr>
              <a:t>médecins</a:t>
            </a:r>
            <a:r>
              <a:rPr lang="fr-FR" i="1" dirty="0"/>
              <a:t>, d’infirmières par </a:t>
            </a:r>
            <a:r>
              <a:rPr lang="fr-FR" dirty="0"/>
              <a:t>les pouvoirs publics.</a:t>
            </a:r>
          </a:p>
          <a:p>
            <a:pPr>
              <a:buNone/>
            </a:pPr>
            <a:r>
              <a:rPr lang="fr-FR" dirty="0"/>
              <a:t>Cette mesure se justifie par la théorie de la demande induite par l'offre, selon laquelle, </a:t>
            </a:r>
            <a:r>
              <a:rPr lang="fr-FR" u="sng" dirty="0"/>
              <a:t>l'augmentation de l'offre</a:t>
            </a:r>
            <a:r>
              <a:rPr lang="fr-FR" dirty="0"/>
              <a:t> en personnel</a:t>
            </a:r>
            <a:r>
              <a:rPr lang="fr-FR" b="1" dirty="0"/>
              <a:t> </a:t>
            </a:r>
            <a:r>
              <a:rPr lang="fr-FR" dirty="0"/>
              <a:t>et installations de santé conduit à un accroissement de la demande, et donc à une </a:t>
            </a:r>
            <a:r>
              <a:rPr lang="fr-FR" u="sng" dirty="0"/>
              <a:t>augmentation des dépenses de santé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Réflexion sur </a:t>
            </a:r>
            <a:r>
              <a:rPr lang="fr-FR" dirty="0">
                <a:solidFill>
                  <a:srgbClr val="FF0000"/>
                </a:solidFill>
              </a:rPr>
              <a:t>le lien médecins et laboratoires </a:t>
            </a:r>
            <a:r>
              <a:rPr lang="fr-FR" dirty="0"/>
              <a:t>(création d’une base de données -</a:t>
            </a:r>
            <a:r>
              <a:rPr lang="fr-FR" sz="1500" dirty="0">
                <a:sym typeface="Wingdings" panose="05000000000000000000" pitchFamily="2" charset="2"/>
              </a:rPr>
              <a:t> </a:t>
            </a:r>
            <a:r>
              <a:rPr lang="fr-FR" sz="1500" dirty="0">
                <a:sym typeface="Wingdings" panose="05000000000000000000" pitchFamily="2" charset="2"/>
                <a:hlinkClick r:id="rId2"/>
              </a:rPr>
              <a:t>https://www.transparence.sante.gouv.fr/flow/main?execution=e1s1</a:t>
            </a:r>
            <a:r>
              <a:rPr lang="fr-FR" sz="1500" dirty="0">
                <a:sym typeface="Wingdings" panose="05000000000000000000" pitchFamily="2" charset="2"/>
              </a:rPr>
              <a:t> )</a:t>
            </a:r>
          </a:p>
          <a:p>
            <a:pPr>
              <a:buNone/>
            </a:pPr>
            <a:r>
              <a:rPr lang="fr-FR" dirty="0">
                <a:sym typeface="Wingdings" panose="05000000000000000000" pitchFamily="2" charset="2"/>
              </a:rPr>
              <a:t>Influence des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laboratoires pharmaceutiques,</a:t>
            </a:r>
            <a:r>
              <a:rPr lang="fr-FR" dirty="0">
                <a:sym typeface="Wingdings" panose="05000000000000000000" pitchFamily="2" charset="2"/>
              </a:rPr>
              <a:t> sur les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décideurs politiques</a:t>
            </a:r>
            <a:r>
              <a:rPr lang="fr-FR" dirty="0">
                <a:sym typeface="Wingdings" panose="05000000000000000000" pitchFamily="2" charset="2"/>
              </a:rPr>
              <a:t>, les </a:t>
            </a:r>
            <a:r>
              <a:rPr lang="fr-FR" i="1" dirty="0">
                <a:sym typeface="Wingdings" panose="05000000000000000000" pitchFamily="2" charset="2"/>
              </a:rPr>
              <a:t>membres du congrès aux USA (</a:t>
            </a:r>
            <a:r>
              <a:rPr lang="fr-FR" i="1" dirty="0"/>
              <a:t>cf. </a:t>
            </a:r>
            <a:r>
              <a:rPr lang="fr-FR" i="1" dirty="0" err="1"/>
              <a:t>sicko</a:t>
            </a:r>
            <a:r>
              <a:rPr lang="fr-FR" i="1" dirty="0"/>
              <a:t>, à partir de 35:00 min)</a:t>
            </a:r>
            <a:endParaRPr lang="fr-FR" i="1" dirty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fr-FR" dirty="0"/>
              <a:t>Réflexion en termes de </a:t>
            </a:r>
            <a:r>
              <a:rPr lang="fr-FR" dirty="0">
                <a:solidFill>
                  <a:srgbClr val="FF0000"/>
                </a:solidFill>
              </a:rPr>
              <a:t>mécanismes de rémunération </a:t>
            </a:r>
            <a:r>
              <a:rPr lang="fr-FR" dirty="0"/>
              <a:t>des offreurs, </a:t>
            </a:r>
            <a:r>
              <a:rPr lang="fr-FR" dirty="0">
                <a:solidFill>
                  <a:srgbClr val="FF0000"/>
                </a:solidFill>
              </a:rPr>
              <a:t>des médecins</a:t>
            </a:r>
            <a:r>
              <a:rPr lang="fr-FR" dirty="0"/>
              <a:t> : expérimentation de la rémunération au forfait, à la capitation </a:t>
            </a:r>
            <a:r>
              <a:rPr lang="fr-FR" i="1" dirty="0"/>
              <a:t>(cf. </a:t>
            </a:r>
            <a:r>
              <a:rPr lang="fr-FR" i="1" dirty="0" err="1"/>
              <a:t>sicko</a:t>
            </a:r>
            <a:r>
              <a:rPr lang="fr-FR" i="1" dirty="0"/>
              <a:t>, à partir de 1:01:00 min)</a:t>
            </a:r>
          </a:p>
        </p:txBody>
      </p:sp>
    </p:spTree>
    <p:extLst>
      <p:ext uri="{BB962C8B-B14F-4D97-AF65-F5344CB8AC3E}">
        <p14:creationId xmlns:p14="http://schemas.microsoft.com/office/powerpoint/2010/main" val="4417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81416" cy="1143000"/>
          </a:xfrm>
        </p:spPr>
        <p:txBody>
          <a:bodyPr/>
          <a:lstStyle/>
          <a:p>
            <a:r>
              <a:rPr lang="fr-FR" dirty="0"/>
              <a:t>L’influence de labos sur les décideurs politiques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Sicko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 voir à partir de 35 min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B30D72-40DC-4FC6-83AE-7E443BE2F2B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901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14488</TotalTime>
  <Words>577</Words>
  <Application>Microsoft Office PowerPoint</Application>
  <PresentationFormat>Affichage à l'écran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Chap. . : analyse de la demande induites</vt:lpstr>
      <vt:lpstr>La notion de demande induite</vt:lpstr>
      <vt:lpstr>Présentation PowerPoint</vt:lpstr>
      <vt:lpstr>théorie de l’influence sociale (cf. soumission à l’autorité)</vt:lpstr>
      <vt:lpstr>1. L’analyse de la demande de césarienne</vt:lpstr>
      <vt:lpstr>Les facteurs liées aux patients :  </vt:lpstr>
      <vt:lpstr>L’influence du corps médical sur la demande de césarienne:</vt:lpstr>
      <vt:lpstr>2. Analyser les implications de la théorie de la demande induite dans le contrôle des professionnels de santé.</vt:lpstr>
      <vt:lpstr>L’influence de labos sur les décideurs politiques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P. TOE</dc:creator>
  <cp:lastModifiedBy>Hewlett-Packard Company</cp:lastModifiedBy>
  <cp:revision>2553</cp:revision>
  <cp:lastPrinted>2019-11-26T13:57:54Z</cp:lastPrinted>
  <dcterms:created xsi:type="dcterms:W3CDTF">2011-06-15T16:47:14Z</dcterms:created>
  <dcterms:modified xsi:type="dcterms:W3CDTF">2020-03-15T07:55:48Z</dcterms:modified>
</cp:coreProperties>
</file>